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82" r:id="rId10"/>
    <p:sldId id="283" r:id="rId11"/>
    <p:sldId id="281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/>
    <p:restoredTop sz="73876"/>
  </p:normalViewPr>
  <p:slideViewPr>
    <p:cSldViewPr snapToGrid="0" snapToObjects="1">
      <p:cViewPr>
        <p:scale>
          <a:sx n="56" d="100"/>
          <a:sy n="56" d="100"/>
        </p:scale>
        <p:origin x="18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BDA10-F896-414B-8EE3-6AAE0E28E646}" type="datetimeFigureOut">
              <a:rPr lang="ko-Kore-KR" smtClean="0"/>
              <a:t>2021. 4. 1.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418D-DF5D-A04B-B3BE-7D17B824A386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36331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&lt;-</a:t>
            </a:r>
            <a:r>
              <a:rPr lang="ko-KR" altLang="en-US" dirty="0"/>
              <a:t> 기존 분류 모델과 같다면</a:t>
            </a:r>
            <a:endParaRPr lang="en-US" altLang="ko-KR" dirty="0"/>
          </a:p>
          <a:p>
            <a:r>
              <a:rPr lang="ko-KR" altLang="en-US" dirty="0"/>
              <a:t>각각의 음성 프레임에 </a:t>
            </a:r>
            <a:r>
              <a:rPr lang="en-US" altLang="ko-KR" dirty="0"/>
              <a:t>label </a:t>
            </a:r>
            <a:r>
              <a:rPr lang="ko-KR" altLang="en-US" dirty="0"/>
              <a:t>을 달아줘야 </a:t>
            </a:r>
            <a:endParaRPr lang="en-US" altLang="ko-KR" dirty="0"/>
          </a:p>
          <a:p>
            <a:r>
              <a:rPr lang="ko-KR" altLang="en-US" dirty="0"/>
              <a:t> 하기 때문에 비용이 크고 </a:t>
            </a:r>
            <a:r>
              <a:rPr lang="en-US" altLang="ko-KR" dirty="0"/>
              <a:t>,</a:t>
            </a:r>
            <a:r>
              <a:rPr lang="ko-KR" altLang="en-US" dirty="0"/>
              <a:t> 사람이 정말 짧은</a:t>
            </a:r>
            <a:endParaRPr lang="en-US" altLang="ko-KR" dirty="0"/>
          </a:p>
          <a:p>
            <a:r>
              <a:rPr lang="ko-KR" altLang="en-US" dirty="0"/>
              <a:t>기간의 음성을 듣고 분간해야 하기 때문에 </a:t>
            </a:r>
            <a:endParaRPr lang="en-US" altLang="ko-KR" dirty="0"/>
          </a:p>
          <a:p>
            <a:r>
              <a:rPr lang="ko-KR" altLang="en-US" dirty="0"/>
              <a:t>정확도가 떨어짐</a:t>
            </a:r>
            <a:r>
              <a:rPr lang="en-US" altLang="ko-KR" dirty="0"/>
              <a:t>.</a:t>
            </a:r>
          </a:p>
          <a:p>
            <a:endParaRPr lang="ko-Kore-KR" dirty="0"/>
          </a:p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2418D-DF5D-A04B-B3BE-7D17B824A386}" type="slidenum">
              <a:rPr lang="ko-Kore-KR" smtClean="0"/>
              <a:t>8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21542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C96C6-2916-4245-AB6E-CFB26C639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A2087E-2982-E046-8371-B9910F6A8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ADA7A-B2B7-C34A-887C-389FBB5C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F0C6A-CF2B-0245-B484-70E65F9B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70611-670B-2949-BD9A-52CE3372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17641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89635-52C0-CD45-8989-8622CCFE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2E1653-7803-C64A-B7D1-0C5508240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E15A7-8AD5-7C45-A586-88CD8B99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A1909-3470-1D41-9294-0C627BD1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D4B7-C545-874C-9CFE-5F965B12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83818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418CF2-6610-4C43-A9EE-37043817D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4F34ED-BBFA-0444-B2CB-5F6881AF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91A36-5781-7042-96F8-75C8C8B7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DCD1B-FF54-4443-8E66-8C3E6CC8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3B5FF-B1F5-6546-B50E-999575F8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8321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00FC8-8E3C-054A-B981-48A596BF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5DCBF-40A9-4645-9C5C-4764B96B9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40E15-5B5F-6445-8C9B-6D90785E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53380-CB51-F946-9352-983718AA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7959A-4A67-B74E-8496-609DB698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2530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8840C-EAE0-FB46-98AF-4D24459B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12D74-FDED-C944-AE9F-6C2AA5F77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5A2FA-46AE-6C4D-B969-CDCE3A37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36201-CF87-8646-95E3-645B9F8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EF549-7FC1-864B-BF24-8D0CE4F2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185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BA746-B005-AC49-8999-404C30A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2FF0-07BF-EC46-AB70-343A0B284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16599-A8B2-AE4D-B089-598E52C4A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FE805-F822-924B-AAFC-C9385953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196D66-5D57-7B43-8BD8-CF40D018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72FD7E-6ACD-CA4F-9617-EE23A842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5460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E1EDA-ADCB-6B47-939E-7FFB63B4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9D43E6-438F-2D4A-9657-0BFD046D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5E8068-D2AD-AC4E-B279-0F0E7206A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7D31DE-D358-0A42-9430-3F25CD0E9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B69266-D043-D84C-8B98-51960E1D2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814CC9-1A9E-BA45-BB98-5C55843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810455-84CF-8842-B4E1-2A6A1E09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A00220-6490-FE40-9123-B34851F0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72844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3C37B-EBAB-5640-B54D-8D7C5435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67C275-3407-9147-9FFE-260A933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749033-A412-384A-9379-B4C82920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87AEF3-ABC8-4B47-ADC3-14E8BD1B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54303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1E5A7A-00BC-B64C-9408-81DD987B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21980A-B292-8544-B715-154509DB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C3AE-ADE0-B648-AB80-A884A6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70472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F520E-0F54-4B44-92A6-CDE26C87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7224E-D8E0-C547-AAA2-3EAC3951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78987-1442-314A-A114-17A1BDF1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46F3A-78A5-4643-9B7E-F631ED75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968EB6-CE54-E345-9760-F7D4994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63847-4C49-6941-9E28-02A1267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260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FF9A6-4AA6-FE41-9023-D0058C7A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7709CE-CE16-2744-A62B-963A12B75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5A9CA1-3EA0-BF42-ACB2-43CFA8FC4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75C8D-F8AE-E74D-8253-E0CF8CC8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9BBF5-6503-A248-A055-D3030394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95B68-A6B5-6E4A-A686-1C86B93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2980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51684D-8E2E-5B4C-9519-A63929E9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063EF-27ED-0447-8CC4-140F78D2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8F7D4-D2B2-6845-83D7-4ACCB2F7C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060B8-6761-5D4B-8308-DC91CF98FAB5}" type="datetimeFigureOut">
              <a:rPr lang="ko-Kore-KR" smtClean="0"/>
              <a:t>2021. 3. 31.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8B59-4C4D-004F-9CDE-6EB2B29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F8E9E-0D53-7847-BEE0-C307EFDFB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76758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microsoft.com/office/2007/relationships/media" Target="../media/media2.wav"/><Relationship Id="rId7" Type="http://schemas.openxmlformats.org/officeDocument/2006/relationships/image" Target="../media/image9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2.gif"/><Relationship Id="rId4" Type="http://schemas.openxmlformats.org/officeDocument/2006/relationships/audio" Target="../media/media2.wav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DE78-AA56-D648-B686-28F8F2305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8724"/>
            <a:ext cx="9144000" cy="93821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인공지능 보안 </a:t>
            </a:r>
            <a:r>
              <a:rPr lang="ko-KR" altLang="en-US" sz="3600" dirty="0" err="1"/>
              <a:t>학부생</a:t>
            </a:r>
            <a:r>
              <a:rPr lang="ko-KR" altLang="en-US" sz="3600" dirty="0"/>
              <a:t> 세미나 </a:t>
            </a:r>
            <a:endParaRPr lang="ko-Kore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9A47C44-5A12-DC44-9907-0373E0759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680422"/>
            <a:ext cx="10668000" cy="32559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 err="1"/>
              <a:t>DeepSpeech</a:t>
            </a:r>
            <a:r>
              <a:rPr lang="en-US" altLang="ko-KR" dirty="0"/>
              <a:t> Model </a:t>
            </a:r>
            <a:r>
              <a:rPr lang="ko-KR" altLang="en-US" dirty="0"/>
              <a:t>올리기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dirty="0" err="1"/>
              <a:t>DeepSpeech</a:t>
            </a:r>
            <a:r>
              <a:rPr lang="en-US" dirty="0"/>
              <a:t> </a:t>
            </a:r>
            <a:r>
              <a:rPr lang="ko-KR" altLang="en-US" dirty="0"/>
              <a:t>디지털 적대적 공격</a:t>
            </a:r>
            <a:endParaRPr lang="en-US" altLang="ko-KR" dirty="0"/>
          </a:p>
          <a:p>
            <a:pPr marL="457200" indent="-457200">
              <a:buAutoNum type="arabicPeriod" startAt="3"/>
            </a:pPr>
            <a:r>
              <a:rPr lang="en-US" altLang="ko-KR" dirty="0"/>
              <a:t>Deep Speech </a:t>
            </a:r>
            <a:r>
              <a:rPr lang="ko-KR" altLang="en-US" dirty="0"/>
              <a:t>물리적 적대적 공격</a:t>
            </a:r>
            <a:endParaRPr lang="en-US" altLang="ko-KR" dirty="0"/>
          </a:p>
          <a:p>
            <a:r>
              <a:rPr lang="ko-KR" altLang="en-US" dirty="0"/>
              <a:t>관련 논문 </a:t>
            </a:r>
            <a:endParaRPr lang="en-US" altLang="ko-KR" dirty="0"/>
          </a:p>
          <a:p>
            <a:r>
              <a:rPr lang="en-US" altLang="ko-KR" sz="1400" dirty="0"/>
              <a:t>Audio Adversarial Examples</a:t>
            </a:r>
          </a:p>
          <a:p>
            <a:r>
              <a:rPr lang="ko-Kore-KR" sz="1400" dirty="0"/>
              <a:t>Robust Audio Adversarial Example for a Physical Attack 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7736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BBC05-78FA-544A-96CA-CECF74DDCD97}"/>
              </a:ext>
            </a:extLst>
          </p:cNvPr>
          <p:cNvSpPr txBox="1"/>
          <p:nvPr/>
        </p:nvSpPr>
        <p:spPr>
          <a:xfrm>
            <a:off x="637581" y="1329162"/>
            <a:ext cx="666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CTC </a:t>
            </a:r>
            <a:r>
              <a:rPr lang="ko-KR" altLang="en-US" dirty="0"/>
              <a:t>에서는 </a:t>
            </a:r>
            <a:r>
              <a:rPr lang="en-US" altLang="ko-KR" dirty="0"/>
              <a:t>Label </a:t>
            </a:r>
            <a:r>
              <a:rPr lang="ko-KR" altLang="en-US" dirty="0"/>
              <a:t>간의 전이 </a:t>
            </a:r>
            <a:r>
              <a:rPr lang="en-US" altLang="ko-KR" dirty="0"/>
              <a:t>(</a:t>
            </a:r>
            <a:r>
              <a:rPr lang="ko-KR" altLang="en-US" dirty="0"/>
              <a:t> 테스트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세가지 경우로만 한정 함</a:t>
            </a:r>
            <a:endParaRPr lang="ko-Kore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1AD31F-C4E8-F84F-BF63-D48C3BE5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0" y="2336280"/>
            <a:ext cx="11602359" cy="2198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E59E-CD4B-9147-AC47-713224E76455}"/>
              </a:ext>
            </a:extLst>
          </p:cNvPr>
          <p:cNvSpPr txBox="1"/>
          <p:nvPr/>
        </p:nvSpPr>
        <p:spPr>
          <a:xfrm>
            <a:off x="637581" y="5159506"/>
            <a:ext cx="101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CTC </a:t>
            </a:r>
            <a:r>
              <a:rPr lang="ko-KR" altLang="en-US" dirty="0"/>
              <a:t>에서는 가능한 모든 경우를 탐색하는데</a:t>
            </a:r>
            <a:r>
              <a:rPr lang="en-US" altLang="ko-KR" dirty="0"/>
              <a:t>,</a:t>
            </a:r>
            <a:r>
              <a:rPr lang="ko-KR" altLang="en-US" dirty="0"/>
              <a:t> 언어 조금 상 절대로 발음될 수 없는 경로들은 제거한다</a:t>
            </a:r>
            <a:r>
              <a:rPr lang="en-US" altLang="ko-KR" dirty="0"/>
              <a:t>.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837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80C4D-9D90-B943-9171-E805C546FAF3}"/>
              </a:ext>
            </a:extLst>
          </p:cNvPr>
          <p:cNvSpPr txBox="1"/>
          <p:nvPr/>
        </p:nvSpPr>
        <p:spPr>
          <a:xfrm>
            <a:off x="400050" y="1281698"/>
            <a:ext cx="83076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 err="1"/>
              <a:t>Adversairla</a:t>
            </a:r>
            <a:r>
              <a:rPr lang="en-US" altLang="ko-KR" sz="2400" dirty="0"/>
              <a:t> </a:t>
            </a:r>
            <a:r>
              <a:rPr lang="en-US" altLang="ko-KR" sz="2400" dirty="0" err="1"/>
              <a:t>Examaple</a:t>
            </a:r>
            <a:r>
              <a:rPr lang="en-US" altLang="ko-KR" sz="2400" dirty="0"/>
              <a:t> </a:t>
            </a:r>
            <a:r>
              <a:rPr lang="ko-KR" altLang="en-US" sz="2400" dirty="0"/>
              <a:t>에 목소리를 숨기고 음악만 배출 가능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	-&gt;</a:t>
            </a:r>
            <a:r>
              <a:rPr lang="ko-KR" altLang="en-US" sz="2400" dirty="0"/>
              <a:t> </a:t>
            </a:r>
            <a:r>
              <a:rPr lang="en-US" altLang="ko-KR" sz="2400" dirty="0"/>
              <a:t>CTC </a:t>
            </a:r>
            <a:r>
              <a:rPr lang="ko-KR" altLang="en-US" sz="2400" dirty="0"/>
              <a:t>의 특징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긴 구절이 짧은 구절보다 </a:t>
            </a:r>
            <a:r>
              <a:rPr lang="en-US" altLang="ko-KR" sz="2400" dirty="0" err="1"/>
              <a:t>Adversairal</a:t>
            </a:r>
            <a:r>
              <a:rPr lang="en-US" altLang="ko-KR" sz="2400" dirty="0"/>
              <a:t> Attack </a:t>
            </a:r>
            <a:r>
              <a:rPr lang="ko-KR" altLang="en-US" sz="2400" dirty="0"/>
              <a:t>적용이 쉽다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</a:t>
            </a:r>
            <a:r>
              <a:rPr lang="ko-KR" altLang="en-US" sz="2400" dirty="0"/>
              <a:t> 이미지 분야에서는 넓고 보편적인 적용이 가능하지만 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	</a:t>
            </a:r>
            <a:r>
              <a:rPr lang="ko-KR" altLang="en-US" sz="2400" dirty="0"/>
              <a:t>오디오는 </a:t>
            </a:r>
            <a:r>
              <a:rPr lang="en-US" altLang="ko-KR" sz="2400" dirty="0"/>
              <a:t>General Adversarial Examples </a:t>
            </a:r>
            <a:r>
              <a:rPr lang="ko-KR" altLang="en-US" sz="2400" dirty="0"/>
              <a:t>이 어렵다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ko-Kore-KR" sz="2400" dirty="0"/>
          </a:p>
        </p:txBody>
      </p:sp>
    </p:spTree>
    <p:extLst>
      <p:ext uri="{BB962C8B-B14F-4D97-AF65-F5344CB8AC3E}">
        <p14:creationId xmlns:p14="http://schemas.microsoft.com/office/powerpoint/2010/main" val="53911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A98BF3-6700-234A-A6EB-37DD0EFF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2" y="2174197"/>
            <a:ext cx="12007358" cy="134945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63D077-9F0B-E74D-B291-3CA5C237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2" y="4683803"/>
            <a:ext cx="6631208" cy="648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0767B5-4563-D643-B494-5089D18CD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3" y="1013447"/>
            <a:ext cx="5086350" cy="658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317D6D-2424-8544-9F63-3A0F65006CBB}"/>
              </a:ext>
            </a:extLst>
          </p:cNvPr>
          <p:cNvSpPr txBox="1"/>
          <p:nvPr/>
        </p:nvSpPr>
        <p:spPr>
          <a:xfrm>
            <a:off x="184642" y="171487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잡음 녹음 </a:t>
            </a:r>
            <a:endParaRPr 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A504A-44A6-7C4A-B171-CE0374BBE55E}"/>
              </a:ext>
            </a:extLst>
          </p:cNvPr>
          <p:cNvSpPr txBox="1"/>
          <p:nvPr/>
        </p:nvSpPr>
        <p:spPr>
          <a:xfrm>
            <a:off x="342900" y="3957638"/>
            <a:ext cx="839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Sample</a:t>
            </a:r>
            <a:r>
              <a:rPr lang="en-US" altLang="ko-KR" dirty="0" err="1"/>
              <a:t>.wav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Perturbation</a:t>
            </a:r>
            <a:r>
              <a:rPr lang="ko-KR" altLang="en-US" dirty="0"/>
              <a:t> 을 추가하는데 </a:t>
            </a:r>
            <a:r>
              <a:rPr lang="en-US" altLang="ko-KR" dirty="0"/>
              <a:t>,</a:t>
            </a:r>
            <a:r>
              <a:rPr lang="ko-KR" altLang="en-US" dirty="0"/>
              <a:t> 앞서 녹음한 </a:t>
            </a:r>
            <a:r>
              <a:rPr lang="en-US" altLang="ko-KR" dirty="0"/>
              <a:t>room impulse noise </a:t>
            </a:r>
            <a:r>
              <a:rPr lang="ko-KR" altLang="en-US" dirty="0" err="1"/>
              <a:t>를</a:t>
            </a:r>
            <a:r>
              <a:rPr lang="ko-KR" altLang="en-US" dirty="0"/>
              <a:t> 반영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6B942F5-C9CA-204F-A663-E6FCEA220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175" y="4326970"/>
            <a:ext cx="4343400" cy="21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ComputerEngineering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789E5-3B38-1749-9F8C-B4341F83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3" y="1639332"/>
            <a:ext cx="10591800" cy="2191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86688-8CBD-4540-BD32-11114A0E97C2}"/>
              </a:ext>
            </a:extLst>
          </p:cNvPr>
          <p:cNvSpPr txBox="1"/>
          <p:nvPr/>
        </p:nvSpPr>
        <p:spPr>
          <a:xfrm>
            <a:off x="558799" y="1270000"/>
            <a:ext cx="772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 모델에 </a:t>
            </a:r>
            <a:r>
              <a:rPr lang="ko-KR" altLang="en-US" dirty="0" err="1"/>
              <a:t>넣는것이</a:t>
            </a:r>
            <a:r>
              <a:rPr lang="ko-KR" altLang="en-US" dirty="0"/>
              <a:t> 아니라 </a:t>
            </a:r>
            <a:r>
              <a:rPr lang="en-US" altLang="ko-KR" dirty="0"/>
              <a:t>,</a:t>
            </a:r>
            <a:r>
              <a:rPr lang="ko-KR" altLang="en-US" dirty="0"/>
              <a:t> 물리적으로 직접 모델에 들려주게 하는 것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185B627-9960-B446-A4ED-5D37B2F2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3831291"/>
            <a:ext cx="5334000" cy="2264072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7AD5B60-6A9B-C646-873E-E60E4F03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258" y="4046597"/>
            <a:ext cx="3121921" cy="2344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3395A-712F-EC42-93FC-B5DA5E925ED6}"/>
              </a:ext>
            </a:extLst>
          </p:cNvPr>
          <p:cNvSpPr txBox="1"/>
          <p:nvPr/>
        </p:nvSpPr>
        <p:spPr>
          <a:xfrm>
            <a:off x="9575800" y="454660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잡음비가</a:t>
            </a:r>
            <a:r>
              <a:rPr lang="ko-KR" altLang="en-US" dirty="0"/>
              <a:t> 높을수록</a:t>
            </a:r>
            <a:endParaRPr lang="en-US" altLang="ko-KR" dirty="0"/>
          </a:p>
          <a:p>
            <a:r>
              <a:rPr lang="ko-KR" altLang="en-US" dirty="0"/>
              <a:t>성공률이 높음</a:t>
            </a:r>
            <a:r>
              <a:rPr lang="en-US" altLang="ko-KR" dirty="0"/>
              <a:t>.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60074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99446-289B-7540-883D-593C53D0AD5B}"/>
              </a:ext>
            </a:extLst>
          </p:cNvPr>
          <p:cNvSpPr txBox="1"/>
          <p:nvPr/>
        </p:nvSpPr>
        <p:spPr>
          <a:xfrm>
            <a:off x="414338" y="1085850"/>
            <a:ext cx="347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++</a:t>
            </a:r>
            <a:r>
              <a:rPr lang="ko-KR" altLang="en-US" dirty="0"/>
              <a:t> 추가적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음성 분류 모델 </a:t>
            </a:r>
            <a:endParaRPr lang="ko-Kore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8A30030-0A1F-2042-BBDB-799F87D1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472862"/>
            <a:ext cx="8872244" cy="4428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53072-3F66-1245-9EB9-7CA76ACDEDA2}"/>
              </a:ext>
            </a:extLst>
          </p:cNvPr>
          <p:cNvSpPr txBox="1"/>
          <p:nvPr/>
        </p:nvSpPr>
        <p:spPr>
          <a:xfrm>
            <a:off x="9370434" y="1884879"/>
            <a:ext cx="2598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음성과 잡음 을</a:t>
            </a:r>
            <a:endParaRPr lang="en-US" altLang="ko-KR" dirty="0"/>
          </a:p>
          <a:p>
            <a:r>
              <a:rPr lang="ko-KR" altLang="en-US" dirty="0" err="1"/>
              <a:t>구분해내기</a:t>
            </a:r>
            <a:r>
              <a:rPr lang="ko-KR" altLang="en-US" dirty="0"/>
              <a:t> 위한 모델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이진분류를</a:t>
            </a:r>
            <a:r>
              <a:rPr lang="ko-KR" altLang="en-US" dirty="0"/>
              <a:t> 테스터로</a:t>
            </a:r>
            <a:endParaRPr lang="en-US" altLang="ko-KR" dirty="0"/>
          </a:p>
          <a:p>
            <a:r>
              <a:rPr lang="ko-KR" altLang="en-US" dirty="0"/>
              <a:t> 사용하여</a:t>
            </a:r>
            <a:r>
              <a:rPr lang="en-US" altLang="ko-KR" dirty="0"/>
              <a:t> sigmoid </a:t>
            </a:r>
            <a:r>
              <a:rPr lang="ko-KR" altLang="en-US" dirty="0" err="1"/>
              <a:t>를</a:t>
            </a:r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ko-KR" altLang="en-US" dirty="0" err="1"/>
              <a:t>덴스층으로</a:t>
            </a:r>
            <a:r>
              <a:rPr lang="ko-KR" altLang="en-US" dirty="0"/>
              <a:t> 연결</a:t>
            </a:r>
            <a:endParaRPr lang="en-US" altLang="ko-KR" dirty="0"/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27427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2F7D0-DBD8-5441-A079-44826761D18D}"/>
              </a:ext>
            </a:extLst>
          </p:cNvPr>
          <p:cNvSpPr txBox="1"/>
          <p:nvPr/>
        </p:nvSpPr>
        <p:spPr>
          <a:xfrm>
            <a:off x="428625" y="1371600"/>
            <a:ext cx="11334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err="1"/>
              <a:t>라즈베리파이에</a:t>
            </a:r>
            <a:r>
              <a:rPr lang="ko-KR" altLang="en-US" sz="3600" dirty="0"/>
              <a:t> </a:t>
            </a:r>
            <a:r>
              <a:rPr lang="en-US" altLang="ko-KR" sz="3600" dirty="0" err="1"/>
              <a:t>DeepSpeech</a:t>
            </a:r>
            <a:r>
              <a:rPr lang="en-US" altLang="ko-KR" sz="3600" dirty="0"/>
              <a:t> Model </a:t>
            </a:r>
            <a:r>
              <a:rPr lang="ko-KR" altLang="en-US" sz="3600" dirty="0"/>
              <a:t>올리기</a:t>
            </a:r>
            <a:endParaRPr lang="en-US" altLang="ko-KR" sz="3600" dirty="0"/>
          </a:p>
          <a:p>
            <a:pPr marL="342900" indent="-342900">
              <a:buAutoNum type="arabicPeriod"/>
            </a:pPr>
            <a:r>
              <a:rPr lang="en-US" altLang="ko-KR" sz="3600" dirty="0" err="1"/>
              <a:t>DeepSpeech</a:t>
            </a:r>
            <a:r>
              <a:rPr lang="en-US" altLang="ko-KR" sz="3600" dirty="0"/>
              <a:t> </a:t>
            </a:r>
            <a:r>
              <a:rPr lang="ko-KR" altLang="en-US" sz="3600" dirty="0"/>
              <a:t>디지털 적대적 공격</a:t>
            </a:r>
            <a:endParaRPr lang="en-US" altLang="ko-KR" sz="3600" dirty="0"/>
          </a:p>
          <a:p>
            <a:pPr marL="342900" indent="-342900">
              <a:buAutoNum type="arabicPeriod"/>
            </a:pPr>
            <a:r>
              <a:rPr lang="en-US" altLang="ko-KR" sz="3600" dirty="0"/>
              <a:t>Audio Adversarial Examples : Targeted Attacks on Speech</a:t>
            </a:r>
          </a:p>
          <a:p>
            <a:pPr marL="342900" indent="-342900">
              <a:buAutoNum type="arabicPeriod"/>
            </a:pPr>
            <a:r>
              <a:rPr lang="en-US" altLang="ko-KR" sz="3600" dirty="0" err="1"/>
              <a:t>DeepSpeech</a:t>
            </a:r>
            <a:r>
              <a:rPr lang="en-US" altLang="ko-KR" sz="3600" dirty="0"/>
              <a:t> </a:t>
            </a:r>
            <a:r>
              <a:rPr lang="ko-KR" altLang="en-US" sz="3600" dirty="0"/>
              <a:t>물리적 적대적 공격 </a:t>
            </a:r>
            <a:endParaRPr lang="en-US" altLang="ko-KR" sz="3600" dirty="0"/>
          </a:p>
          <a:p>
            <a:pPr marL="342900" indent="-342900">
              <a:buAutoNum type="arabicPeriod"/>
            </a:pPr>
            <a:r>
              <a:rPr lang="en-US" altLang="ko-KR" sz="3600" dirty="0"/>
              <a:t>Robust Audio Adversarial </a:t>
            </a:r>
            <a:r>
              <a:rPr lang="en-US" altLang="ko-KR" sz="3600" dirty="0" err="1"/>
              <a:t>ExampLs</a:t>
            </a:r>
            <a:r>
              <a:rPr lang="en-US" altLang="ko-KR" sz="3600" dirty="0"/>
              <a:t> for Physical</a:t>
            </a:r>
          </a:p>
          <a:p>
            <a:pPr marL="342900" indent="-342900">
              <a:buAutoNum type="arabicPeriod"/>
            </a:pP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3517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0C3D39B-56C5-7B42-8701-29189229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78" y="1505393"/>
            <a:ext cx="11331243" cy="3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5A6066A-5D76-D846-BF80-1C367D12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579949"/>
            <a:ext cx="6339423" cy="3369102"/>
          </a:xfrm>
          <a:prstGeom prst="rect">
            <a:avLst/>
          </a:prstGeom>
        </p:spPr>
      </p:pic>
      <p:pic>
        <p:nvPicPr>
          <p:cNvPr id="5" name="그림 4" descr="텍스트, 칠판, 영수증이(가) 표시된 사진&#10;&#10;자동 생성된 설명">
            <a:extLst>
              <a:ext uri="{FF2B5EF4-FFF2-40B4-BE49-F238E27FC236}">
                <a16:creationId xmlns:a16="http://schemas.microsoft.com/office/drawing/2014/main" id="{4A08A1FD-9F02-5641-A901-31AA8C6D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49" y="1476138"/>
            <a:ext cx="2934747" cy="357672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3BCAD00-8E92-5F4F-87B9-A60B726EB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73" y="1538067"/>
            <a:ext cx="3125247" cy="34109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3CF357-E160-4246-B33D-AE99D4A5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100" y="1388726"/>
            <a:ext cx="3119872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DA610C-25CC-EC4F-8F74-77613ACE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73" y="345688"/>
            <a:ext cx="5490681" cy="6018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C8547-D98A-F347-B6DD-1A3462A430D4}"/>
              </a:ext>
            </a:extLst>
          </p:cNvPr>
          <p:cNvSpPr txBox="1"/>
          <p:nvPr/>
        </p:nvSpPr>
        <p:spPr>
          <a:xfrm>
            <a:off x="14090" y="2944436"/>
            <a:ext cx="3553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느린 속도로 한 단어씩  바뀌고 있는 것을 확인할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문장이 아닌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단어단위로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끊어서 가중치를 수정하는 것으로</a:t>
            </a:r>
            <a:endParaRPr lang="en-US" altLang="ko-KR" dirty="0"/>
          </a:p>
          <a:p>
            <a:r>
              <a:rPr lang="ko-KR" altLang="en-US" dirty="0"/>
              <a:t>예상이 됨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EB35A-4E71-154C-ACE2-933A9BC10651}"/>
              </a:ext>
            </a:extLst>
          </p:cNvPr>
          <p:cNvSpPr txBox="1"/>
          <p:nvPr/>
        </p:nvSpPr>
        <p:spPr>
          <a:xfrm>
            <a:off x="164236" y="1205132"/>
            <a:ext cx="2202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Colab</a:t>
            </a:r>
            <a:r>
              <a:rPr lang="en-US" altLang="ko-KR" sz="2800" dirty="0"/>
              <a:t> </a:t>
            </a:r>
            <a:r>
              <a:rPr lang="ko-KR" altLang="en-US" sz="2800" dirty="0"/>
              <a:t>환경</a:t>
            </a:r>
            <a:endParaRPr lang="en-US" altLang="ko-KR" sz="2800" dirty="0"/>
          </a:p>
          <a:p>
            <a:r>
              <a:rPr lang="ko-KR" altLang="en-US" sz="2800" dirty="0"/>
              <a:t>약 </a:t>
            </a:r>
            <a:r>
              <a:rPr lang="en-US" altLang="ko-KR" sz="2800" dirty="0"/>
              <a:t>50</a:t>
            </a:r>
            <a:r>
              <a:rPr lang="ko-KR" altLang="en-US" sz="2800" dirty="0"/>
              <a:t>분 뒤 </a:t>
            </a:r>
            <a:r>
              <a:rPr lang="en-US" altLang="ko-KR" sz="2800" dirty="0"/>
              <a:t>…</a:t>
            </a:r>
            <a:r>
              <a:rPr lang="ko-KR" altLang="en-US" sz="2800" dirty="0"/>
              <a:t> </a:t>
            </a:r>
            <a:endParaRPr lang="ko-Kore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583DC-E492-1844-B7A9-873D6A581540}"/>
              </a:ext>
            </a:extLst>
          </p:cNvPr>
          <p:cNvSpPr txBox="1"/>
          <p:nvPr/>
        </p:nvSpPr>
        <p:spPr>
          <a:xfrm>
            <a:off x="8855789" y="585338"/>
            <a:ext cx="33265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</a:t>
            </a:r>
            <a:r>
              <a:rPr lang="ko-KR" altLang="en-US" dirty="0"/>
              <a:t>이었던 </a:t>
            </a:r>
            <a:endParaRPr lang="en-US" dirty="0"/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 </a:t>
            </a:r>
            <a:r>
              <a:rPr lang="en-US" dirty="0"/>
              <a:t>This is a test 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이 나왔지만 </a:t>
            </a:r>
            <a:endParaRPr lang="en-US" altLang="ko-KR" dirty="0"/>
          </a:p>
          <a:p>
            <a:r>
              <a:rPr lang="ko-KR" altLang="en-US" dirty="0"/>
              <a:t>학습을 멈추지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Loss </a:t>
            </a:r>
            <a:r>
              <a:rPr lang="ko-KR" altLang="en-US" dirty="0"/>
              <a:t>함수가 </a:t>
            </a:r>
            <a:r>
              <a:rPr lang="en-US" altLang="ko-KR" dirty="0"/>
              <a:t>0</a:t>
            </a:r>
            <a:r>
              <a:rPr lang="ko-KR" altLang="en-US" dirty="0"/>
              <a:t> 이 될 때까지 학습</a:t>
            </a:r>
            <a:endParaRPr lang="en-US" altLang="ko-KR" dirty="0"/>
          </a:p>
          <a:p>
            <a:r>
              <a:rPr lang="ko-KR" altLang="en-US" dirty="0"/>
              <a:t>시키려는 것 같다는 생각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3D944BB-C0BB-C847-B52D-5A8BCB82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389" y="2641487"/>
            <a:ext cx="4609053" cy="2835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30F999-A0D7-AF4C-A25B-C829E4230A63}"/>
              </a:ext>
            </a:extLst>
          </p:cNvPr>
          <p:cNvSpPr txBox="1"/>
          <p:nvPr/>
        </p:nvSpPr>
        <p:spPr>
          <a:xfrm>
            <a:off x="8871515" y="5709928"/>
            <a:ext cx="309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지속적으로 </a:t>
            </a:r>
            <a:r>
              <a:rPr lang="en-US" altLang="ko-KR" dirty="0" err="1"/>
              <a:t>ctc</a:t>
            </a:r>
            <a:r>
              <a:rPr lang="en-US" altLang="ko-KR" dirty="0"/>
              <a:t> loss </a:t>
            </a:r>
            <a:r>
              <a:rPr lang="ko-KR" altLang="en-US" dirty="0"/>
              <a:t>가 줄어듦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294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44DDB-DCB4-444B-9C0A-AED1DAA74078}"/>
              </a:ext>
            </a:extLst>
          </p:cNvPr>
          <p:cNvSpPr txBox="1"/>
          <p:nvPr/>
        </p:nvSpPr>
        <p:spPr>
          <a:xfrm>
            <a:off x="340404" y="1154649"/>
            <a:ext cx="10568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나온 결과를 들어보면  초기 </a:t>
            </a:r>
            <a:r>
              <a:rPr lang="en-US" altLang="ko-KR" dirty="0"/>
              <a:t>sample </a:t>
            </a:r>
            <a:r>
              <a:rPr lang="ko-KR" altLang="en-US" dirty="0"/>
              <a:t>데이터와 큰 차이를 느끼지 못하지만 </a:t>
            </a:r>
            <a:r>
              <a:rPr lang="en-US" altLang="ko-KR" dirty="0" err="1"/>
              <a:t>DeepSpeech</a:t>
            </a:r>
            <a:r>
              <a:rPr lang="en-US" altLang="ko-KR" dirty="0"/>
              <a:t> </a:t>
            </a:r>
            <a:r>
              <a:rPr lang="ko-KR" altLang="en-US" dirty="0"/>
              <a:t>모델에 넣어본다면</a:t>
            </a:r>
            <a:endParaRPr lang="en-US" altLang="ko-KR" dirty="0"/>
          </a:p>
          <a:p>
            <a:r>
              <a:rPr lang="ko-KR" altLang="en-US" dirty="0"/>
              <a:t>완전히 다른 결과를 나타내는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아래는 </a:t>
            </a: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wave form </a:t>
            </a:r>
            <a:r>
              <a:rPr lang="ko-KR" altLang="en-US" dirty="0"/>
              <a:t>을 찍어본 결과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AE088-8D45-AF43-8C02-6944A1902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94" y="2496992"/>
            <a:ext cx="5381338" cy="3564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B32995-D668-D14F-929C-11B80773E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859" y="2235244"/>
            <a:ext cx="5855747" cy="3903831"/>
          </a:xfrm>
          <a:prstGeom prst="rect">
            <a:avLst/>
          </a:prstGeom>
        </p:spPr>
      </p:pic>
      <p:pic>
        <p:nvPicPr>
          <p:cNvPr id="13" name="adv" descr="adv">
            <a:hlinkClick r:id="" action="ppaction://media"/>
            <a:extLst>
              <a:ext uri="{FF2B5EF4-FFF2-40B4-BE49-F238E27FC236}">
                <a16:creationId xmlns:a16="http://schemas.microsoft.com/office/drawing/2014/main" id="{DCA5776B-A595-DA44-9AF6-C5049886E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02923" y="4842249"/>
            <a:ext cx="812800" cy="812800"/>
          </a:xfrm>
          <a:prstGeom prst="rect">
            <a:avLst/>
          </a:prstGeom>
        </p:spPr>
      </p:pic>
      <p:pic>
        <p:nvPicPr>
          <p:cNvPr id="14" name="sample-000000" descr="sample-000000">
            <a:hlinkClick r:id="" action="ppaction://media"/>
            <a:extLst>
              <a:ext uri="{FF2B5EF4-FFF2-40B4-BE49-F238E27FC236}">
                <a16:creationId xmlns:a16="http://schemas.microsoft.com/office/drawing/2014/main" id="{A03A1939-A9CE-B042-9AA7-D3CC95E272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13047" y="4820706"/>
            <a:ext cx="812800" cy="812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0A2321-DFC0-4B4A-95C8-BEE8A1EE2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5349" y="1567615"/>
            <a:ext cx="7033873" cy="5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4DE89E-4A30-C541-A95A-7950DA07FF1D}"/>
              </a:ext>
            </a:extLst>
          </p:cNvPr>
          <p:cNvSpPr/>
          <p:nvPr/>
        </p:nvSpPr>
        <p:spPr>
          <a:xfrm>
            <a:off x="3943024" y="460543"/>
            <a:ext cx="7270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Audio Adversarial Examples : Targeted Attacks on Speech</a:t>
            </a:r>
            <a:endParaRPr lang="ko-Kore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080099-C1AE-384B-97EF-2CA17195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29" y="959770"/>
            <a:ext cx="6697968" cy="4938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3FB40-EFDA-B647-A109-582308DD649F}"/>
              </a:ext>
            </a:extLst>
          </p:cNvPr>
          <p:cNvSpPr txBox="1"/>
          <p:nvPr/>
        </p:nvSpPr>
        <p:spPr>
          <a:xfrm>
            <a:off x="5728752" y="2618991"/>
            <a:ext cx="6006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분류 모델처럼 </a:t>
            </a:r>
            <a:r>
              <a:rPr lang="en-US" altLang="ko-KR" dirty="0"/>
              <a:t>Label </a:t>
            </a:r>
            <a:r>
              <a:rPr lang="ko-KR" altLang="en-US" dirty="0"/>
              <a:t>을 출력하는 것이 아니라</a:t>
            </a:r>
            <a:endParaRPr lang="en-US" altLang="ko-KR" dirty="0"/>
          </a:p>
          <a:p>
            <a:endParaRPr lang="en-US" dirty="0"/>
          </a:p>
          <a:p>
            <a:r>
              <a:rPr lang="en-US" dirty="0" err="1"/>
              <a:t>Pertubation</a:t>
            </a:r>
            <a:r>
              <a:rPr lang="en-US" dirty="0"/>
              <a:t> </a:t>
            </a:r>
            <a:r>
              <a:rPr lang="ko-KR" altLang="en-US" dirty="0"/>
              <a:t>을 섞은 구절을 출력하게 함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688D-4803-1C46-92CF-38F23DE05BCD}"/>
              </a:ext>
            </a:extLst>
          </p:cNvPr>
          <p:cNvSpPr txBox="1"/>
          <p:nvPr/>
        </p:nvSpPr>
        <p:spPr>
          <a:xfrm>
            <a:off x="7653425" y="4429487"/>
            <a:ext cx="43157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Distortion Metric</a:t>
            </a:r>
          </a:p>
          <a:p>
            <a:endParaRPr lang="en-US" altLang="ko-KR" dirty="0"/>
          </a:p>
          <a:p>
            <a:r>
              <a:rPr lang="ko-KR" altLang="en-US" dirty="0"/>
              <a:t>이미지에서처럼 </a:t>
            </a:r>
            <a:r>
              <a:rPr lang="en-US" altLang="ko-KR" dirty="0"/>
              <a:t>Perturbation</a:t>
            </a:r>
          </a:p>
          <a:p>
            <a:r>
              <a:rPr lang="ko-KR" altLang="en-US" dirty="0"/>
              <a:t>에 대해 바꿀 수 있는 최대치를 정해</a:t>
            </a:r>
            <a:endParaRPr lang="ko-Kore-KR" altLang="ko-KR" dirty="0"/>
          </a:p>
          <a:p>
            <a:r>
              <a:rPr lang="ko-KR" altLang="en-US" dirty="0"/>
              <a:t>최대한 자연스러운 </a:t>
            </a:r>
            <a:r>
              <a:rPr lang="en-US" altLang="ko-KR" dirty="0"/>
              <a:t>Adversarial </a:t>
            </a:r>
            <a:r>
              <a:rPr lang="en-US" altLang="ko-KR" dirty="0" err="1"/>
              <a:t>Exmaple</a:t>
            </a:r>
            <a:r>
              <a:rPr lang="ko-KR" altLang="en-US" dirty="0"/>
              <a:t> 을</a:t>
            </a:r>
            <a:endParaRPr lang="en-US" altLang="ko-KR" dirty="0"/>
          </a:p>
          <a:p>
            <a:r>
              <a:rPr lang="ko-KR" altLang="en-US" dirty="0"/>
              <a:t>생성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67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B9DF7-9EC2-6B4D-AE0C-965EBE4E222F}"/>
              </a:ext>
            </a:extLst>
          </p:cNvPr>
          <p:cNvSpPr txBox="1"/>
          <p:nvPr/>
        </p:nvSpPr>
        <p:spPr>
          <a:xfrm>
            <a:off x="4915473" y="0"/>
            <a:ext cx="190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CTC Loss </a:t>
            </a:r>
            <a:endParaRPr lang="ko-Kore-KR" sz="3600" dirty="0"/>
          </a:p>
        </p:txBody>
      </p:sp>
      <p:pic>
        <p:nvPicPr>
          <p:cNvPr id="5" name="그림 4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905AD231-C23A-0F43-AC1A-F1D533AB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3" y="646331"/>
            <a:ext cx="5685450" cy="5401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E0999D-E8D6-C745-BDE8-479EFA8943CD}"/>
              </a:ext>
            </a:extLst>
          </p:cNvPr>
          <p:cNvSpPr txBox="1"/>
          <p:nvPr/>
        </p:nvSpPr>
        <p:spPr>
          <a:xfrm>
            <a:off x="6416965" y="2782738"/>
            <a:ext cx="5012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CTC </a:t>
            </a:r>
            <a:r>
              <a:rPr lang="ko-KR" altLang="en-US" dirty="0"/>
              <a:t>는 음성과 그에 해당하는 명시적인 </a:t>
            </a:r>
            <a:r>
              <a:rPr lang="ko-KR" altLang="en-US" dirty="0" err="1"/>
              <a:t>라벨링이</a:t>
            </a:r>
            <a:endParaRPr lang="en-US" altLang="ko-KR" dirty="0"/>
          </a:p>
          <a:p>
            <a:r>
              <a:rPr lang="ko-KR" altLang="en-US" dirty="0"/>
              <a:t>없어도 음성 인식 모델을 학습 할 수 있도록 </a:t>
            </a:r>
            <a:endParaRPr lang="en-US" altLang="ko-KR" dirty="0"/>
          </a:p>
          <a:p>
            <a:r>
              <a:rPr lang="ko-KR" altLang="en-US" dirty="0"/>
              <a:t>고안 되어있다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다시 말해 입력 벡터 각각의 레이블이 없어도 </a:t>
            </a:r>
            <a:endParaRPr lang="en-US" altLang="ko-KR" dirty="0"/>
          </a:p>
          <a:p>
            <a:r>
              <a:rPr lang="ko-KR" altLang="en-US" dirty="0"/>
              <a:t>음성 인식 모델을 학습할 수 있다는 것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B8D111-F921-804E-B8D7-DE7A23BCEEAB}"/>
              </a:ext>
            </a:extLst>
          </p:cNvPr>
          <p:cNvSpPr/>
          <p:nvPr/>
        </p:nvSpPr>
        <p:spPr>
          <a:xfrm>
            <a:off x="6416965" y="81901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기존 분류 모델과 같다면</a:t>
            </a:r>
            <a:endParaRPr lang="en-US" altLang="ko-KR" dirty="0"/>
          </a:p>
          <a:p>
            <a:r>
              <a:rPr lang="ko-KR" altLang="en-US" dirty="0"/>
              <a:t>각각의 음성 프레임에 </a:t>
            </a:r>
            <a:r>
              <a:rPr lang="en-US" altLang="ko-KR" dirty="0"/>
              <a:t>label </a:t>
            </a:r>
            <a:r>
              <a:rPr lang="ko-KR" altLang="en-US" dirty="0"/>
              <a:t>을 달아줘야 </a:t>
            </a:r>
            <a:endParaRPr lang="en-US" altLang="ko-KR" dirty="0"/>
          </a:p>
          <a:p>
            <a:r>
              <a:rPr lang="ko-KR" altLang="en-US" dirty="0"/>
              <a:t> 하기 때문에 비용이 크고 </a:t>
            </a:r>
            <a:r>
              <a:rPr lang="en-US" altLang="ko-KR" dirty="0"/>
              <a:t>,</a:t>
            </a:r>
            <a:r>
              <a:rPr lang="ko-KR" altLang="en-US" dirty="0"/>
              <a:t> 사람이 정말 짧은</a:t>
            </a:r>
            <a:endParaRPr lang="en-US" altLang="ko-KR" dirty="0"/>
          </a:p>
          <a:p>
            <a:r>
              <a:rPr lang="ko-KR" altLang="en-US" dirty="0"/>
              <a:t>기간의 음성을 듣고 분간해야 하기 때문에 </a:t>
            </a:r>
            <a:endParaRPr lang="en-US" altLang="ko-KR" dirty="0"/>
          </a:p>
          <a:p>
            <a:r>
              <a:rPr lang="ko-KR" altLang="en-US" dirty="0"/>
              <a:t>정확도가 떨어짐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196BE-74B8-D843-A3C4-9CFC6E67823C}"/>
              </a:ext>
            </a:extLst>
          </p:cNvPr>
          <p:cNvSpPr txBox="1"/>
          <p:nvPr/>
        </p:nvSpPr>
        <p:spPr>
          <a:xfrm>
            <a:off x="6572250" y="5114925"/>
            <a:ext cx="481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CTC </a:t>
            </a:r>
            <a:r>
              <a:rPr lang="ko-KR" altLang="en-US" dirty="0"/>
              <a:t>기법은 </a:t>
            </a:r>
            <a:r>
              <a:rPr lang="en-US" altLang="ko-KR" dirty="0"/>
              <a:t>loss </a:t>
            </a:r>
            <a:r>
              <a:rPr lang="ko-KR" altLang="en-US" dirty="0"/>
              <a:t>또는 </a:t>
            </a:r>
            <a:r>
              <a:rPr lang="en-US" altLang="ko-KR" dirty="0"/>
              <a:t>gradient </a:t>
            </a:r>
            <a:r>
              <a:rPr lang="ko-KR" altLang="en-US" dirty="0"/>
              <a:t>계산 단계로 구현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87240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10103005" y="6423102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69268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A1192-7F5B-A24A-ACAD-0B819FD9932D}"/>
              </a:ext>
            </a:extLst>
          </p:cNvPr>
          <p:cNvSpPr txBox="1"/>
          <p:nvPr/>
        </p:nvSpPr>
        <p:spPr>
          <a:xfrm>
            <a:off x="14090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Computer Engineering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FF140-46CA-F643-92AD-20CC556C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143590"/>
            <a:ext cx="11106150" cy="4544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FE0B6-B90C-5D42-B54B-C1DB7A723751}"/>
              </a:ext>
            </a:extLst>
          </p:cNvPr>
          <p:cNvSpPr txBox="1"/>
          <p:nvPr/>
        </p:nvSpPr>
        <p:spPr>
          <a:xfrm>
            <a:off x="8429924" y="249879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프레임 별 예측 결과 출력</a:t>
            </a:r>
            <a:endParaRPr 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CA487-238B-7240-B4D8-BB7D9903D610}"/>
              </a:ext>
            </a:extLst>
          </p:cNvPr>
          <p:cNvSpPr txBox="1"/>
          <p:nvPr/>
        </p:nvSpPr>
        <p:spPr>
          <a:xfrm>
            <a:off x="4059472" y="5687906"/>
            <a:ext cx="717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반복 된 음소와 공백을 제거하는 작업을 통해서 최종 결과물 산출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19191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15454</TotalTime>
  <Words>517</Words>
  <Application>Microsoft Macintosh PowerPoint</Application>
  <PresentationFormat>와이드스크린</PresentationFormat>
  <Paragraphs>128</Paragraphs>
  <Slides>14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인공지능 보안 학부생 세미나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전공심화공동체 1주차</dc:title>
  <dc:creator>박태정</dc:creator>
  <cp:lastModifiedBy>박태정</cp:lastModifiedBy>
  <cp:revision>64</cp:revision>
  <dcterms:created xsi:type="dcterms:W3CDTF">2020-11-07T03:46:06Z</dcterms:created>
  <dcterms:modified xsi:type="dcterms:W3CDTF">2021-04-01T06:40:18Z</dcterms:modified>
</cp:coreProperties>
</file>